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7" r:id="rId4"/>
    <p:sldId id="261" r:id="rId5"/>
    <p:sldId id="259" r:id="rId6"/>
    <p:sldId id="260" r:id="rId7"/>
    <p:sldId id="262" r:id="rId8"/>
    <p:sldId id="263" r:id="rId9"/>
    <p:sldId id="264" r:id="rId10"/>
    <p:sldId id="265" r:id="rId11"/>
    <p:sldId id="266"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343" autoAdjust="0"/>
  </p:normalViewPr>
  <p:slideViewPr>
    <p:cSldViewPr snapToGrid="0">
      <p:cViewPr varScale="1">
        <p:scale>
          <a:sx n="81" d="100"/>
          <a:sy n="81" d="100"/>
        </p:scale>
        <p:origin x="120" y="546"/>
      </p:cViewPr>
      <p:guideLst/>
    </p:cSldViewPr>
  </p:slideViewPr>
  <p:outlineViewPr>
    <p:cViewPr>
      <p:scale>
        <a:sx n="33" d="100"/>
        <a:sy n="33" d="100"/>
      </p:scale>
      <p:origin x="0" y="-9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l-GR"/>
              <a:t>Στυλ κύριου τίτλου</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F10EE2E7-E612-4D2E-BE87-B117905A1C5C}" type="datetimeFigureOut">
              <a:rPr lang="el-GR" smtClean="0"/>
              <a:t>23/1/2019</a:t>
            </a:fld>
            <a:endParaRPr lang="el-GR"/>
          </a:p>
        </p:txBody>
      </p:sp>
      <p:sp>
        <p:nvSpPr>
          <p:cNvPr id="5" name="Footer Placeholder 4"/>
          <p:cNvSpPr>
            <a:spLocks noGrp="1"/>
          </p:cNvSpPr>
          <p:nvPr>
            <p:ph type="ftr" sz="quarter" idx="11"/>
          </p:nvPr>
        </p:nvSpPr>
        <p:spPr/>
        <p:txBody>
          <a:bodyPr/>
          <a:lstStyle/>
          <a:p>
            <a:endParaRPr lang="el-G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2CF817E-3F4F-46F8-AC6B-A54C20B783A0}" type="slidenum">
              <a:rPr lang="el-GR" smtClean="0"/>
              <a:t>‹#›</a:t>
            </a:fld>
            <a:endParaRPr lang="el-GR"/>
          </a:p>
        </p:txBody>
      </p:sp>
    </p:spTree>
    <p:extLst>
      <p:ext uri="{BB962C8B-B14F-4D97-AF65-F5344CB8AC3E}">
        <p14:creationId xmlns:p14="http://schemas.microsoft.com/office/powerpoint/2010/main" val="1787926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l-GR"/>
              <a:t>Στυλ κύριου τίτλου</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F10EE2E7-E612-4D2E-BE87-B117905A1C5C}" type="datetimeFigureOut">
              <a:rPr lang="el-GR" smtClean="0"/>
              <a:t>23/1/2019</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2CF817E-3F4F-46F8-AC6B-A54C20B783A0}" type="slidenum">
              <a:rPr lang="el-GR" smtClean="0"/>
              <a:t>‹#›</a:t>
            </a:fld>
            <a:endParaRPr lang="el-GR"/>
          </a:p>
        </p:txBody>
      </p:sp>
    </p:spTree>
    <p:extLst>
      <p:ext uri="{BB962C8B-B14F-4D97-AF65-F5344CB8AC3E}">
        <p14:creationId xmlns:p14="http://schemas.microsoft.com/office/powerpoint/2010/main" val="804512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l-GR"/>
              <a:t>Στυλ κύριου τίτλου</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F10EE2E7-E612-4D2E-BE87-B117905A1C5C}" type="datetimeFigureOut">
              <a:rPr lang="el-GR" smtClean="0"/>
              <a:t>23/1/2019</a:t>
            </a:fld>
            <a:endParaRPr lang="el-GR"/>
          </a:p>
        </p:txBody>
      </p:sp>
      <p:sp>
        <p:nvSpPr>
          <p:cNvPr id="5" name="Footer Placeholder 4"/>
          <p:cNvSpPr>
            <a:spLocks noGrp="1"/>
          </p:cNvSpPr>
          <p:nvPr>
            <p:ph type="ftr" sz="quarter" idx="11"/>
          </p:nvPr>
        </p:nvSpPr>
        <p:spPr/>
        <p:txBody>
          <a:bodyPr/>
          <a:lstStyle/>
          <a:p>
            <a:endParaRPr lang="el-G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2CF817E-3F4F-46F8-AC6B-A54C20B783A0}" type="slidenum">
              <a:rPr lang="el-GR" smtClean="0"/>
              <a:t>‹#›</a:t>
            </a:fld>
            <a:endParaRPr lang="el-GR"/>
          </a:p>
        </p:txBody>
      </p:sp>
    </p:spTree>
    <p:extLst>
      <p:ext uri="{BB962C8B-B14F-4D97-AF65-F5344CB8AC3E}">
        <p14:creationId xmlns:p14="http://schemas.microsoft.com/office/powerpoint/2010/main" val="539999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Date Placeholder 4"/>
          <p:cNvSpPr>
            <a:spLocks noGrp="1"/>
          </p:cNvSpPr>
          <p:nvPr>
            <p:ph type="dt" sz="half" idx="10"/>
          </p:nvPr>
        </p:nvSpPr>
        <p:spPr/>
        <p:txBody>
          <a:bodyPr/>
          <a:lstStyle/>
          <a:p>
            <a:fld id="{F10EE2E7-E612-4D2E-BE87-B117905A1C5C}" type="datetimeFigureOut">
              <a:rPr lang="el-GR" smtClean="0"/>
              <a:t>23/1/2019</a:t>
            </a:fld>
            <a:endParaRPr lang="el-GR"/>
          </a:p>
        </p:txBody>
      </p:sp>
      <p:sp>
        <p:nvSpPr>
          <p:cNvPr id="6" name="Footer Placeholder 5"/>
          <p:cNvSpPr>
            <a:spLocks noGrp="1"/>
          </p:cNvSpPr>
          <p:nvPr>
            <p:ph type="ftr" sz="quarter" idx="11"/>
          </p:nvPr>
        </p:nvSpPr>
        <p:spPr/>
        <p:txBody>
          <a:bodyPr/>
          <a:lstStyle/>
          <a:p>
            <a:endParaRPr lang="el-G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A2CF817E-3F4F-46F8-AC6B-A54C20B783A0}" type="slidenum">
              <a:rPr lang="el-GR" smtClean="0"/>
              <a:t>‹#›</a:t>
            </a:fld>
            <a:endParaRPr lang="el-GR"/>
          </a:p>
        </p:txBody>
      </p:sp>
    </p:spTree>
    <p:extLst>
      <p:ext uri="{BB962C8B-B14F-4D97-AF65-F5344CB8AC3E}">
        <p14:creationId xmlns:p14="http://schemas.microsoft.com/office/powerpoint/2010/main" val="287514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a:t>Στυλ κύριου τίτλου</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6"/>
          <p:cNvSpPr>
            <a:spLocks noGrp="1"/>
          </p:cNvSpPr>
          <p:nvPr>
            <p:ph type="dt" sz="half" idx="10"/>
          </p:nvPr>
        </p:nvSpPr>
        <p:spPr/>
        <p:txBody>
          <a:bodyPr/>
          <a:lstStyle/>
          <a:p>
            <a:fld id="{F10EE2E7-E612-4D2E-BE87-B117905A1C5C}" type="datetimeFigureOut">
              <a:rPr lang="el-GR" smtClean="0"/>
              <a:t>23/1/2019</a:t>
            </a:fld>
            <a:endParaRPr lang="el-GR"/>
          </a:p>
        </p:txBody>
      </p:sp>
      <p:sp>
        <p:nvSpPr>
          <p:cNvPr id="8" name="Footer Placeholder 7"/>
          <p:cNvSpPr>
            <a:spLocks noGrp="1"/>
          </p:cNvSpPr>
          <p:nvPr>
            <p:ph type="ftr" sz="quarter" idx="11"/>
          </p:nvPr>
        </p:nvSpPr>
        <p:spPr/>
        <p:txBody>
          <a:bodyPr/>
          <a:lstStyle/>
          <a:p>
            <a:endParaRPr lang="el-G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2CF817E-3F4F-46F8-AC6B-A54C20B783A0}" type="slidenum">
              <a:rPr lang="el-GR" smtClean="0"/>
              <a:t>‹#›</a:t>
            </a:fld>
            <a:endParaRPr lang="el-GR"/>
          </a:p>
        </p:txBody>
      </p:sp>
    </p:spTree>
    <p:extLst>
      <p:ext uri="{BB962C8B-B14F-4D97-AF65-F5344CB8AC3E}">
        <p14:creationId xmlns:p14="http://schemas.microsoft.com/office/powerpoint/2010/main" val="3939402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Date Placeholder 2"/>
          <p:cNvSpPr>
            <a:spLocks noGrp="1"/>
          </p:cNvSpPr>
          <p:nvPr>
            <p:ph type="dt" sz="half" idx="10"/>
          </p:nvPr>
        </p:nvSpPr>
        <p:spPr/>
        <p:txBody>
          <a:bodyPr/>
          <a:lstStyle/>
          <a:p>
            <a:fld id="{F10EE2E7-E612-4D2E-BE87-B117905A1C5C}" type="datetimeFigureOut">
              <a:rPr lang="el-GR" smtClean="0"/>
              <a:t>23/1/2019</a:t>
            </a:fld>
            <a:endParaRPr lang="el-GR"/>
          </a:p>
        </p:txBody>
      </p:sp>
      <p:sp>
        <p:nvSpPr>
          <p:cNvPr id="4" name="Footer Placeholder 3"/>
          <p:cNvSpPr>
            <a:spLocks noGrp="1"/>
          </p:cNvSpPr>
          <p:nvPr>
            <p:ph type="ftr" sz="quarter" idx="11"/>
          </p:nvPr>
        </p:nvSpPr>
        <p:spPr/>
        <p:txBody>
          <a:bodyPr/>
          <a:lstStyle/>
          <a:p>
            <a:endParaRPr lang="el-G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2CF817E-3F4F-46F8-AC6B-A54C20B783A0}" type="slidenum">
              <a:rPr lang="el-GR" smtClean="0"/>
              <a:t>‹#›</a:t>
            </a:fld>
            <a:endParaRPr lang="el-GR"/>
          </a:p>
        </p:txBody>
      </p:sp>
    </p:spTree>
    <p:extLst>
      <p:ext uri="{BB962C8B-B14F-4D97-AF65-F5344CB8AC3E}">
        <p14:creationId xmlns:p14="http://schemas.microsoft.com/office/powerpoint/2010/main" val="4067043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0EE2E7-E612-4D2E-BE87-B117905A1C5C}" type="datetimeFigureOut">
              <a:rPr lang="el-GR" smtClean="0"/>
              <a:t>23/1/2019</a:t>
            </a:fld>
            <a:endParaRPr lang="el-GR"/>
          </a:p>
        </p:txBody>
      </p:sp>
      <p:sp>
        <p:nvSpPr>
          <p:cNvPr id="3" name="Footer Placeholder 2"/>
          <p:cNvSpPr>
            <a:spLocks noGrp="1"/>
          </p:cNvSpPr>
          <p:nvPr>
            <p:ph type="ftr" sz="quarter" idx="11"/>
          </p:nvPr>
        </p:nvSpPr>
        <p:spPr/>
        <p:txBody>
          <a:bodyPr/>
          <a:lstStyle/>
          <a:p>
            <a:endParaRPr lang="el-G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2CF817E-3F4F-46F8-AC6B-A54C20B783A0}" type="slidenum">
              <a:rPr lang="el-GR" smtClean="0"/>
              <a:t>‹#›</a:t>
            </a:fld>
            <a:endParaRPr lang="el-GR"/>
          </a:p>
        </p:txBody>
      </p:sp>
    </p:spTree>
    <p:extLst>
      <p:ext uri="{BB962C8B-B14F-4D97-AF65-F5344CB8AC3E}">
        <p14:creationId xmlns:p14="http://schemas.microsoft.com/office/powerpoint/2010/main" val="1271963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l-GR"/>
              <a:t>Στυλ κύριου τίτλου</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F10EE2E7-E612-4D2E-BE87-B117905A1C5C}" type="datetimeFigureOut">
              <a:rPr lang="el-GR" smtClean="0"/>
              <a:t>23/1/2019</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2CF817E-3F4F-46F8-AC6B-A54C20B783A0}" type="slidenum">
              <a:rPr lang="el-GR" smtClean="0"/>
              <a:t>‹#›</a:t>
            </a:fld>
            <a:endParaRPr lang="el-GR"/>
          </a:p>
        </p:txBody>
      </p:sp>
    </p:spTree>
    <p:extLst>
      <p:ext uri="{BB962C8B-B14F-4D97-AF65-F5344CB8AC3E}">
        <p14:creationId xmlns:p14="http://schemas.microsoft.com/office/powerpoint/2010/main" val="4107738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l-GR"/>
              <a:t>Στυλ κύριου τίτλου</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F10EE2E7-E612-4D2E-BE87-B117905A1C5C}" type="datetimeFigureOut">
              <a:rPr lang="el-GR" smtClean="0"/>
              <a:t>23/1/2019</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2CF817E-3F4F-46F8-AC6B-A54C20B783A0}" type="slidenum">
              <a:rPr lang="el-GR" smtClean="0"/>
              <a:t>‹#›</a:t>
            </a:fld>
            <a:endParaRPr lang="el-GR"/>
          </a:p>
        </p:txBody>
      </p:sp>
    </p:spTree>
    <p:extLst>
      <p:ext uri="{BB962C8B-B14F-4D97-AF65-F5344CB8AC3E}">
        <p14:creationId xmlns:p14="http://schemas.microsoft.com/office/powerpoint/2010/main" val="2057956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l-GR"/>
              <a:t>Στυλ κύριου τίτλου</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F10EE2E7-E612-4D2E-BE87-B117905A1C5C}" type="datetimeFigureOut">
              <a:rPr lang="el-GR" smtClean="0"/>
              <a:t>23/1/2019</a:t>
            </a:fld>
            <a:endParaRPr lang="el-GR"/>
          </a:p>
        </p:txBody>
      </p:sp>
      <p:sp>
        <p:nvSpPr>
          <p:cNvPr id="5" name="Footer Placeholder 4"/>
          <p:cNvSpPr>
            <a:spLocks noGrp="1"/>
          </p:cNvSpPr>
          <p:nvPr>
            <p:ph type="ftr" sz="quarter" idx="11"/>
          </p:nvPr>
        </p:nvSpPr>
        <p:spPr/>
        <p:txBody>
          <a:bodyPr/>
          <a:lstStyle/>
          <a:p>
            <a:endParaRPr lang="el-G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2CF817E-3F4F-46F8-AC6B-A54C20B783A0}" type="slidenum">
              <a:rPr lang="el-GR" smtClean="0"/>
              <a:t>‹#›</a:t>
            </a:fld>
            <a:endParaRPr lang="el-GR"/>
          </a:p>
        </p:txBody>
      </p:sp>
    </p:spTree>
    <p:extLst>
      <p:ext uri="{BB962C8B-B14F-4D97-AF65-F5344CB8AC3E}">
        <p14:creationId xmlns:p14="http://schemas.microsoft.com/office/powerpoint/2010/main" val="1859818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a:t>Στυλ κύριου τίτλου</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Επεξεργασία στυλ υποδείγματος κειμένου</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F10EE2E7-E612-4D2E-BE87-B117905A1C5C}" type="datetimeFigureOut">
              <a:rPr lang="el-GR" smtClean="0"/>
              <a:t>23/1/2019</a:t>
            </a:fld>
            <a:endParaRPr lang="el-GR"/>
          </a:p>
        </p:txBody>
      </p:sp>
      <p:sp>
        <p:nvSpPr>
          <p:cNvPr id="5" name="Footer Placeholder 4"/>
          <p:cNvSpPr>
            <a:spLocks noGrp="1"/>
          </p:cNvSpPr>
          <p:nvPr>
            <p:ph type="ftr" sz="quarter" idx="11"/>
          </p:nvPr>
        </p:nvSpPr>
        <p:spPr/>
        <p:txBody>
          <a:bodyPr/>
          <a:lstStyle/>
          <a:p>
            <a:endParaRPr lang="el-G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2CF817E-3F4F-46F8-AC6B-A54C20B783A0}" type="slidenum">
              <a:rPr lang="el-GR" smtClean="0"/>
              <a:t>‹#›</a:t>
            </a:fld>
            <a:endParaRPr lang="el-G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267522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l-GR"/>
              <a:t>Στυλ κύριου τίτλου</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F10EE2E7-E612-4D2E-BE87-B117905A1C5C}" type="datetimeFigureOut">
              <a:rPr lang="el-GR" smtClean="0"/>
              <a:t>23/1/2019</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2CF817E-3F4F-46F8-AC6B-A54C20B783A0}" type="slidenum">
              <a:rPr lang="el-GR" smtClean="0"/>
              <a:t>‹#›</a:t>
            </a:fld>
            <a:endParaRPr lang="el-GR"/>
          </a:p>
        </p:txBody>
      </p:sp>
    </p:spTree>
    <p:extLst>
      <p:ext uri="{BB962C8B-B14F-4D97-AF65-F5344CB8AC3E}">
        <p14:creationId xmlns:p14="http://schemas.microsoft.com/office/powerpoint/2010/main" val="3538615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a:t>Στυλ κύριου τίτλου</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Επεξεργασία στυλ υποδείγματος κειμένου</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F10EE2E7-E612-4D2E-BE87-B117905A1C5C}" type="datetimeFigureOut">
              <a:rPr lang="el-GR" smtClean="0"/>
              <a:t>23/1/2019</a:t>
            </a:fld>
            <a:endParaRPr lang="el-GR"/>
          </a:p>
        </p:txBody>
      </p:sp>
      <p:sp>
        <p:nvSpPr>
          <p:cNvPr id="6" name="Footer Placeholder 5"/>
          <p:cNvSpPr>
            <a:spLocks noGrp="1"/>
          </p:cNvSpPr>
          <p:nvPr>
            <p:ph type="ftr" sz="quarter" idx="11"/>
          </p:nvPr>
        </p:nvSpPr>
        <p:spPr/>
        <p:txBody>
          <a:bodyPr/>
          <a:lstStyle/>
          <a:p>
            <a:endParaRPr lang="el-G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2CF817E-3F4F-46F8-AC6B-A54C20B783A0}" type="slidenum">
              <a:rPr lang="el-GR" smtClean="0"/>
              <a:t>‹#›</a:t>
            </a:fld>
            <a:endParaRPr lang="el-G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229488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l-GR"/>
              <a:t>Στυλ κύριου τίτλου</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Επεξεργασία στυλ υποδείγματος κειμένου</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F10EE2E7-E612-4D2E-BE87-B117905A1C5C}" type="datetimeFigureOut">
              <a:rPr lang="el-GR" smtClean="0"/>
              <a:t>23/1/2019</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2CF817E-3F4F-46F8-AC6B-A54C20B783A0}" type="slidenum">
              <a:rPr lang="el-GR" smtClean="0"/>
              <a:t>‹#›</a:t>
            </a:fld>
            <a:endParaRPr lang="el-GR"/>
          </a:p>
        </p:txBody>
      </p:sp>
    </p:spTree>
    <p:extLst>
      <p:ext uri="{BB962C8B-B14F-4D97-AF65-F5344CB8AC3E}">
        <p14:creationId xmlns:p14="http://schemas.microsoft.com/office/powerpoint/2010/main" val="32025058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Vertical Text Placeholder 2"/>
          <p:cNvSpPr>
            <a:spLocks noGrp="1"/>
          </p:cNvSpPr>
          <p:nvPr>
            <p:ph type="body" orient="vert" idx="1"/>
          </p:nvPr>
        </p:nvSpPr>
        <p:spPr/>
        <p:txBody>
          <a:bodyPr vert="eaVert"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F10EE2E7-E612-4D2E-BE87-B117905A1C5C}" type="datetimeFigureOut">
              <a:rPr lang="el-GR" smtClean="0"/>
              <a:t>23/1/2019</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2CF817E-3F4F-46F8-AC6B-A54C20B783A0}" type="slidenum">
              <a:rPr lang="el-GR" smtClean="0"/>
              <a:t>‹#›</a:t>
            </a:fld>
            <a:endParaRPr lang="el-GR"/>
          </a:p>
        </p:txBody>
      </p:sp>
    </p:spTree>
    <p:extLst>
      <p:ext uri="{BB962C8B-B14F-4D97-AF65-F5344CB8AC3E}">
        <p14:creationId xmlns:p14="http://schemas.microsoft.com/office/powerpoint/2010/main" val="3215239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l-GR"/>
              <a:t>Στυλ κύριου τίτλου</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F10EE2E7-E612-4D2E-BE87-B117905A1C5C}" type="datetimeFigureOut">
              <a:rPr lang="el-GR" smtClean="0"/>
              <a:t>23/1/2019</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2CF817E-3F4F-46F8-AC6B-A54C20B783A0}" type="slidenum">
              <a:rPr lang="el-GR" smtClean="0"/>
              <a:t>‹#›</a:t>
            </a:fld>
            <a:endParaRPr lang="el-GR"/>
          </a:p>
        </p:txBody>
      </p:sp>
    </p:spTree>
    <p:extLst>
      <p:ext uri="{BB962C8B-B14F-4D97-AF65-F5344CB8AC3E}">
        <p14:creationId xmlns:p14="http://schemas.microsoft.com/office/powerpoint/2010/main" val="2637629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l-GR"/>
              <a:t>Στυλ κύριου τίτλου</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10EE2E7-E612-4D2E-BE87-B117905A1C5C}" type="datetimeFigureOut">
              <a:rPr lang="el-GR" smtClean="0"/>
              <a:t>23/1/2019</a:t>
            </a:fld>
            <a:endParaRPr lang="el-G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l-G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2CF817E-3F4F-46F8-AC6B-A54C20B783A0}" type="slidenum">
              <a:rPr lang="el-GR" smtClean="0"/>
              <a:t>‹#›</a:t>
            </a:fld>
            <a:endParaRPr lang="el-GR"/>
          </a:p>
        </p:txBody>
      </p:sp>
    </p:spTree>
    <p:extLst>
      <p:ext uri="{BB962C8B-B14F-4D97-AF65-F5344CB8AC3E}">
        <p14:creationId xmlns:p14="http://schemas.microsoft.com/office/powerpoint/2010/main" val="1477996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89213" y="1600200"/>
            <a:ext cx="8915399" cy="2262781"/>
          </a:xfrm>
        </p:spPr>
        <p:txBody>
          <a:bodyPr>
            <a:normAutofit/>
          </a:bodyPr>
          <a:lstStyle/>
          <a:p>
            <a:pPr algn="ctr"/>
            <a:r>
              <a:rPr lang="el-GR" sz="4400" dirty="0"/>
              <a:t>Διερεύνηση των πολυμορφισμών στην ανάπτυξη της παχυσαρκίας </a:t>
            </a:r>
          </a:p>
        </p:txBody>
      </p:sp>
      <p:sp>
        <p:nvSpPr>
          <p:cNvPr id="3" name="Υπότιτλος 2"/>
          <p:cNvSpPr>
            <a:spLocks noGrp="1"/>
          </p:cNvSpPr>
          <p:nvPr>
            <p:ph type="subTitle" idx="1"/>
          </p:nvPr>
        </p:nvSpPr>
        <p:spPr>
          <a:xfrm>
            <a:off x="2589213" y="4777379"/>
            <a:ext cx="8915399" cy="1573545"/>
          </a:xfrm>
        </p:spPr>
        <p:txBody>
          <a:bodyPr>
            <a:normAutofit/>
          </a:bodyPr>
          <a:lstStyle/>
          <a:p>
            <a:pPr algn="ctr"/>
            <a:r>
              <a:rPr lang="el-GR" dirty="0"/>
              <a:t>Μ.ΜΙΧΑΛΟΥΔΗ, Μ.ΧΟΥΖΟΥΡΗΣ, Π.ΞΕΝΟΣ, Κ.ΠΟΛΙΤΗΣ</a:t>
            </a:r>
          </a:p>
          <a:p>
            <a:pPr algn="ctr"/>
            <a:r>
              <a:rPr lang="el-GR" dirty="0"/>
              <a:t>ΤΜΗΜΑ ΣΤΑΤΙΣΤΙΚΗΣ ΚΑΙ ΑΣΦΑΛΙΣΤΙΚΗΣ ΕΠΙΣΤΗΜΗΣ</a:t>
            </a:r>
          </a:p>
          <a:p>
            <a:pPr algn="ctr"/>
            <a:r>
              <a:rPr lang="el-GR" dirty="0"/>
              <a:t>ΠΑΝΕΠΙΣΤΗΜΙΟ ΠΕΙΡΑΙΩΣ</a:t>
            </a:r>
          </a:p>
          <a:p>
            <a:pPr algn="ctr"/>
            <a:r>
              <a:rPr lang="el-GR" dirty="0"/>
              <a:t>2018</a:t>
            </a:r>
          </a:p>
          <a:p>
            <a:pPr algn="ctr"/>
            <a:endParaRPr lang="el-GR" dirty="0"/>
          </a:p>
        </p:txBody>
      </p:sp>
    </p:spTree>
    <p:extLst>
      <p:ext uri="{BB962C8B-B14F-4D97-AF65-F5344CB8AC3E}">
        <p14:creationId xmlns:p14="http://schemas.microsoft.com/office/powerpoint/2010/main" val="10925648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chor="ctr">
            <a:normAutofit/>
          </a:bodyPr>
          <a:lstStyle/>
          <a:p>
            <a:r>
              <a:rPr lang="el-GR" sz="3200" dirty="0"/>
              <a:t>Περίγραμμα Παρουσίασης</a:t>
            </a:r>
          </a:p>
        </p:txBody>
      </p:sp>
      <p:sp>
        <p:nvSpPr>
          <p:cNvPr id="3" name="Θέση περιεχομένου 2"/>
          <p:cNvSpPr>
            <a:spLocks noGrp="1"/>
          </p:cNvSpPr>
          <p:nvPr>
            <p:ph idx="1"/>
          </p:nvPr>
        </p:nvSpPr>
        <p:spPr/>
        <p:txBody>
          <a:bodyPr anchor="ctr"/>
          <a:lstStyle/>
          <a:p>
            <a:pPr>
              <a:buFont typeface="Arial" panose="020B0604020202020204" pitchFamily="34" charset="0"/>
              <a:buChar char="•"/>
            </a:pPr>
            <a:endParaRPr lang="el-GR" dirty="0"/>
          </a:p>
          <a:p>
            <a:pPr>
              <a:buFont typeface="Arial" panose="020B0604020202020204" pitchFamily="34" charset="0"/>
              <a:buChar char="•"/>
            </a:pPr>
            <a:r>
              <a:rPr lang="el-GR" dirty="0"/>
              <a:t>Εισαγωγή</a:t>
            </a:r>
          </a:p>
          <a:p>
            <a:pPr>
              <a:buFont typeface="Arial" panose="020B0604020202020204" pitchFamily="34" charset="0"/>
              <a:buChar char="•"/>
            </a:pPr>
            <a:r>
              <a:rPr lang="el-GR" dirty="0"/>
              <a:t>Συλλογή Δεδομένων</a:t>
            </a:r>
          </a:p>
          <a:p>
            <a:pPr>
              <a:buFont typeface="Arial" panose="020B0604020202020204" pitchFamily="34" charset="0"/>
              <a:buChar char="•"/>
            </a:pPr>
            <a:r>
              <a:rPr lang="el-GR" dirty="0"/>
              <a:t>Αποτελέσματα</a:t>
            </a:r>
          </a:p>
          <a:p>
            <a:pPr>
              <a:buFont typeface="Arial" panose="020B0604020202020204" pitchFamily="34" charset="0"/>
              <a:buChar char="•"/>
            </a:pPr>
            <a:r>
              <a:rPr lang="el-GR" dirty="0"/>
              <a:t>Συμπεράσματα</a:t>
            </a:r>
          </a:p>
          <a:p>
            <a:pPr marL="0" indent="0">
              <a:buNone/>
            </a:pPr>
            <a:endParaRPr lang="el-GR" dirty="0"/>
          </a:p>
        </p:txBody>
      </p:sp>
    </p:spTree>
    <p:extLst>
      <p:ext uri="{BB962C8B-B14F-4D97-AF65-F5344CB8AC3E}">
        <p14:creationId xmlns:p14="http://schemas.microsoft.com/office/powerpoint/2010/main" val="18050810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3200" dirty="0"/>
              <a:t>Εισαγωγή</a:t>
            </a:r>
          </a:p>
        </p:txBody>
      </p:sp>
      <p:pic>
        <p:nvPicPr>
          <p:cNvPr id="5" name="Θέση περιεχομένου 4"/>
          <p:cNvPicPr>
            <a:picLocks noGrp="1" noChangeAspect="1"/>
          </p:cNvPicPr>
          <p:nvPr>
            <p:ph idx="1"/>
          </p:nvPr>
        </p:nvPicPr>
        <p:blipFill>
          <a:blip r:embed="rId2"/>
          <a:stretch>
            <a:fillRect/>
          </a:stretch>
        </p:blipFill>
        <p:spPr>
          <a:xfrm>
            <a:off x="6620295" y="1598613"/>
            <a:ext cx="5061623" cy="3422072"/>
          </a:xfrm>
          <a:prstGeom prst="rect">
            <a:avLst/>
          </a:prstGeom>
        </p:spPr>
      </p:pic>
      <p:sp>
        <p:nvSpPr>
          <p:cNvPr id="4" name="Θέση κειμένου 3"/>
          <p:cNvSpPr>
            <a:spLocks noGrp="1"/>
          </p:cNvSpPr>
          <p:nvPr>
            <p:ph type="body" sz="half" idx="2"/>
          </p:nvPr>
        </p:nvSpPr>
        <p:spPr/>
        <p:txBody>
          <a:bodyPr/>
          <a:lstStyle/>
          <a:p>
            <a:endParaRPr lang="en-US" dirty="0"/>
          </a:p>
          <a:p>
            <a:endParaRPr lang="en-US" dirty="0"/>
          </a:p>
          <a:p>
            <a:r>
              <a:rPr lang="en-US" b="1" dirty="0"/>
              <a:t>“</a:t>
            </a:r>
            <a:r>
              <a:rPr lang="en-US" b="1" i="1" dirty="0"/>
              <a:t>Overweight and obesity are defined as abnormal or excessive fat accumulation that may impair health.</a:t>
            </a:r>
          </a:p>
          <a:p>
            <a:r>
              <a:rPr lang="en-US" b="1" i="1" dirty="0"/>
              <a:t>Body mass index (BMI) is a simple index of weight-for-height that is commonly used to classify overweight and obesity in adults. It is defined as a person's weight in kilograms divided by the square of his height in meters (kg/m</a:t>
            </a:r>
            <a:r>
              <a:rPr lang="en-US" b="1" i="1" baseline="30000" dirty="0"/>
              <a:t>2</a:t>
            </a:r>
            <a:r>
              <a:rPr lang="en-US" b="1" i="1" dirty="0"/>
              <a:t>).”  </a:t>
            </a:r>
            <a:r>
              <a:rPr lang="en-US" i="1" dirty="0"/>
              <a:t>WHO,2018</a:t>
            </a:r>
          </a:p>
          <a:p>
            <a:endParaRPr lang="el-GR" dirty="0"/>
          </a:p>
        </p:txBody>
      </p:sp>
    </p:spTree>
    <p:extLst>
      <p:ext uri="{BB962C8B-B14F-4D97-AF65-F5344CB8AC3E}">
        <p14:creationId xmlns:p14="http://schemas.microsoft.com/office/powerpoint/2010/main" val="13338144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chor="ctr">
            <a:normAutofit/>
          </a:bodyPr>
          <a:lstStyle/>
          <a:p>
            <a:r>
              <a:rPr lang="el-GR" sz="3200" dirty="0"/>
              <a:t>Εισαγωγή</a:t>
            </a:r>
          </a:p>
        </p:txBody>
      </p:sp>
      <p:sp>
        <p:nvSpPr>
          <p:cNvPr id="5" name="Θέση περιεχομένου 4"/>
          <p:cNvSpPr>
            <a:spLocks noGrp="1"/>
          </p:cNvSpPr>
          <p:nvPr>
            <p:ph idx="1"/>
          </p:nvPr>
        </p:nvSpPr>
        <p:spPr/>
        <p:txBody>
          <a:bodyPr anchor="ctr"/>
          <a:lstStyle/>
          <a:p>
            <a:pPr marL="0" indent="0">
              <a:buNone/>
            </a:pPr>
            <a:endParaRPr lang="el-GR" dirty="0"/>
          </a:p>
          <a:p>
            <a:pPr marL="0" indent="0">
              <a:buNone/>
            </a:pPr>
            <a:r>
              <a:rPr lang="en-US" i="1" dirty="0"/>
              <a:t>“</a:t>
            </a:r>
            <a:r>
              <a:rPr lang="el-GR" i="1" dirty="0"/>
              <a:t>Οι σημειακοί πολυμορφισμοί (</a:t>
            </a:r>
            <a:r>
              <a:rPr lang="en-US" i="1" dirty="0"/>
              <a:t>snps</a:t>
            </a:r>
            <a:r>
              <a:rPr lang="el-GR" i="1" dirty="0"/>
              <a:t>) είναι μεταλλάξεις μίας βάσης. Δηλαδή για κάποιο λόγο έχει αλλαχθεί μία βάση στη σειρά του </a:t>
            </a:r>
            <a:r>
              <a:rPr lang="en-US" i="1" dirty="0"/>
              <a:t>DNA. </a:t>
            </a:r>
            <a:r>
              <a:rPr lang="el-GR" i="1" dirty="0"/>
              <a:t>Συνήθως, τα </a:t>
            </a:r>
            <a:r>
              <a:rPr lang="en-US" i="1" dirty="0"/>
              <a:t>snps </a:t>
            </a:r>
            <a:r>
              <a:rPr lang="el-GR" i="1" dirty="0"/>
              <a:t>που μελετάμε είναι μέσα σε γονίδια (</a:t>
            </a:r>
            <a:r>
              <a:rPr lang="en-US" i="1" dirty="0"/>
              <a:t>genes) </a:t>
            </a:r>
            <a:r>
              <a:rPr lang="el-GR" i="1" dirty="0"/>
              <a:t>που παίζουν κάποιο ρόλο μέσα στον οργανισμό. Ερευνητές έχουν βρει ότι οι συγκεκριμένοι πολυμορφισμοί βοηθούν προκειμένου να προβλέψουμε την αντίδραση των ανθρώπων σε συγκεκριμένα φάρμακα και τον κίνδυνο να αναπτύξουν κάποιες ασθένειες</a:t>
            </a:r>
            <a:r>
              <a:rPr lang="el-GR" dirty="0"/>
              <a:t>.</a:t>
            </a:r>
            <a:r>
              <a:rPr lang="en-US" dirty="0"/>
              <a:t>”</a:t>
            </a:r>
            <a:r>
              <a:rPr lang="el-GR" dirty="0"/>
              <a:t> </a:t>
            </a:r>
            <a:r>
              <a:rPr lang="en-US" dirty="0"/>
              <a:t>(INTERNATIONAL SNP MAP WORKING GROUP, et.,2001)</a:t>
            </a:r>
            <a:endParaRPr lang="el-GR" dirty="0"/>
          </a:p>
        </p:txBody>
      </p:sp>
    </p:spTree>
    <p:extLst>
      <p:ext uri="{BB962C8B-B14F-4D97-AF65-F5344CB8AC3E}">
        <p14:creationId xmlns:p14="http://schemas.microsoft.com/office/powerpoint/2010/main" val="26634909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chor="b">
            <a:normAutofit/>
          </a:bodyPr>
          <a:lstStyle/>
          <a:p>
            <a:r>
              <a:rPr lang="el-GR" sz="3200" dirty="0"/>
              <a:t>Συλλογή Δεδομένων</a:t>
            </a:r>
            <a:br>
              <a:rPr lang="el-GR" sz="3200" dirty="0"/>
            </a:br>
            <a:endParaRPr lang="el-GR" sz="3200" dirty="0"/>
          </a:p>
        </p:txBody>
      </p:sp>
      <p:sp>
        <p:nvSpPr>
          <p:cNvPr id="3" name="Θέση περιεχομένου 2"/>
          <p:cNvSpPr>
            <a:spLocks noGrp="1"/>
          </p:cNvSpPr>
          <p:nvPr>
            <p:ph idx="1"/>
          </p:nvPr>
        </p:nvSpPr>
        <p:spPr>
          <a:xfrm>
            <a:off x="2589212" y="2133599"/>
            <a:ext cx="8915400" cy="4450081"/>
          </a:xfrm>
        </p:spPr>
        <p:txBody>
          <a:bodyPr>
            <a:normAutofit/>
          </a:bodyPr>
          <a:lstStyle/>
          <a:p>
            <a:pPr marL="0" indent="0">
              <a:buNone/>
            </a:pPr>
            <a:r>
              <a:rPr lang="el-GR" dirty="0"/>
              <a:t>Χρησιμοποιήθηκε δείγμα 406 ατόμων ανδρών και γυναικών ηλικίας από 16-89 ετών. Η δειγματοληψία πραγματοποιήθηκε την περίοδο 2005 με 2016 και χορηγήθηκε από την ερευνητική ομάδα κλινικής φαρμακολογίας και φαρμακογονιδιωματικής του τμήματος Φαρμακευτικής του Εθνικού και Καποδιστριακού Πανεπιστημίου Αθηνών.</a:t>
            </a:r>
          </a:p>
          <a:p>
            <a:pPr marL="0" indent="0">
              <a:buNone/>
            </a:pPr>
            <a:r>
              <a:rPr lang="el-GR" dirty="0"/>
              <a:t>Για τους εθελοντές του δείγματος μας καταγράφηκαν </a:t>
            </a:r>
            <a:r>
              <a:rPr lang="en-US" dirty="0"/>
              <a:t>:</a:t>
            </a:r>
          </a:p>
          <a:p>
            <a:pPr>
              <a:buFont typeface="Wingdings" panose="05000000000000000000" pitchFamily="2" charset="2"/>
              <a:buChar char="§"/>
            </a:pPr>
            <a:r>
              <a:rPr lang="el-GR" dirty="0"/>
              <a:t>Βάρος (</a:t>
            </a:r>
            <a:r>
              <a:rPr lang="en-US" dirty="0"/>
              <a:t>WEIGHT)</a:t>
            </a:r>
          </a:p>
          <a:p>
            <a:pPr>
              <a:buFont typeface="Wingdings" panose="05000000000000000000" pitchFamily="2" charset="2"/>
              <a:buChar char="§"/>
            </a:pPr>
            <a:r>
              <a:rPr lang="el-GR" dirty="0"/>
              <a:t>Ύψος (</a:t>
            </a:r>
            <a:r>
              <a:rPr lang="en-US" dirty="0"/>
              <a:t>HEIGHT)</a:t>
            </a:r>
          </a:p>
          <a:p>
            <a:pPr>
              <a:buFont typeface="Wingdings" panose="05000000000000000000" pitchFamily="2" charset="2"/>
              <a:buChar char="§"/>
            </a:pPr>
            <a:r>
              <a:rPr lang="el-GR" dirty="0"/>
              <a:t>Δείκτης Μάζας Σώματος (</a:t>
            </a:r>
            <a:r>
              <a:rPr lang="en-US" dirty="0"/>
              <a:t>BMI)</a:t>
            </a:r>
          </a:p>
          <a:p>
            <a:pPr>
              <a:buFont typeface="Wingdings" panose="05000000000000000000" pitchFamily="2" charset="2"/>
              <a:buChar char="§"/>
            </a:pPr>
            <a:r>
              <a:rPr lang="el-GR" dirty="0"/>
              <a:t>Ηλικία (</a:t>
            </a:r>
            <a:r>
              <a:rPr lang="en-US" dirty="0"/>
              <a:t>AGE)</a:t>
            </a:r>
            <a:endParaRPr lang="el-GR" dirty="0"/>
          </a:p>
          <a:p>
            <a:pPr>
              <a:buFont typeface="Wingdings" panose="05000000000000000000" pitchFamily="2" charset="2"/>
              <a:buChar char="§"/>
            </a:pPr>
            <a:r>
              <a:rPr lang="el-GR" dirty="0"/>
              <a:t>Φύλο (</a:t>
            </a:r>
            <a:r>
              <a:rPr lang="en-US" dirty="0"/>
              <a:t>GENDER</a:t>
            </a:r>
            <a:r>
              <a:rPr lang="el-GR" dirty="0"/>
              <a:t>)</a:t>
            </a:r>
          </a:p>
          <a:p>
            <a:pPr marL="0" indent="0">
              <a:buNone/>
            </a:pPr>
            <a:r>
              <a:rPr lang="el-GR" dirty="0"/>
              <a:t>Καθώς και 5 πολυμορφισμοί (</a:t>
            </a:r>
            <a:r>
              <a:rPr lang="en-US" dirty="0"/>
              <a:t>rs4994, rs1042713, rs1042714, rs1081252, rs1081253)</a:t>
            </a:r>
            <a:endParaRPr lang="el-GR" dirty="0"/>
          </a:p>
          <a:p>
            <a:pPr marL="0" indent="0">
              <a:buNone/>
            </a:pPr>
            <a:endParaRPr lang="el-GR" dirty="0"/>
          </a:p>
        </p:txBody>
      </p:sp>
    </p:spTree>
    <p:extLst>
      <p:ext uri="{BB962C8B-B14F-4D97-AF65-F5344CB8AC3E}">
        <p14:creationId xmlns:p14="http://schemas.microsoft.com/office/powerpoint/2010/main" val="30681329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chor="ctr">
            <a:normAutofit/>
          </a:bodyPr>
          <a:lstStyle/>
          <a:p>
            <a:r>
              <a:rPr lang="el-GR" sz="3200" dirty="0"/>
              <a:t>Συλλογή Δεδομένων</a:t>
            </a:r>
          </a:p>
        </p:txBody>
      </p:sp>
      <p:sp>
        <p:nvSpPr>
          <p:cNvPr id="3" name="Θέση περιεχομένου 2"/>
          <p:cNvSpPr>
            <a:spLocks noGrp="1"/>
          </p:cNvSpPr>
          <p:nvPr>
            <p:ph idx="1"/>
          </p:nvPr>
        </p:nvSpPr>
        <p:spPr>
          <a:xfrm>
            <a:off x="1427020" y="1634836"/>
            <a:ext cx="5583380" cy="4668982"/>
          </a:xfrm>
        </p:spPr>
        <p:txBody>
          <a:bodyPr anchor="t">
            <a:normAutofit/>
          </a:bodyPr>
          <a:lstStyle/>
          <a:p>
            <a:pPr marL="0" indent="0">
              <a:buNone/>
            </a:pPr>
            <a:r>
              <a:rPr lang="el-GR" i="1" dirty="0"/>
              <a:t>Σύμφωνα με το </a:t>
            </a:r>
            <a:r>
              <a:rPr lang="en-US" i="1" dirty="0" err="1"/>
              <a:t>SNPedia</a:t>
            </a:r>
            <a:r>
              <a:rPr lang="el-GR" i="1" dirty="0"/>
              <a:t>, ο πολυμορφισμός </a:t>
            </a:r>
            <a:r>
              <a:rPr lang="en-US" i="1" dirty="0"/>
              <a:t>rs4994 </a:t>
            </a:r>
            <a:r>
              <a:rPr lang="el-GR" i="1" dirty="0"/>
              <a:t>του </a:t>
            </a:r>
            <a:r>
              <a:rPr lang="en-US" i="1" dirty="0"/>
              <a:t>ADRB3 </a:t>
            </a:r>
            <a:r>
              <a:rPr lang="el-GR" i="1" dirty="0"/>
              <a:t>γονιδίου έχει τις εξής κατηγορίες </a:t>
            </a:r>
            <a:r>
              <a:rPr lang="en-US" i="1" dirty="0"/>
              <a:t>:</a:t>
            </a:r>
          </a:p>
          <a:p>
            <a:pPr>
              <a:buFont typeface="Wingdings" panose="05000000000000000000" pitchFamily="2" charset="2"/>
              <a:buChar char="§"/>
            </a:pPr>
            <a:r>
              <a:rPr lang="en-US" i="1" dirty="0"/>
              <a:t>C:C</a:t>
            </a:r>
          </a:p>
          <a:p>
            <a:pPr>
              <a:buFont typeface="Wingdings" panose="05000000000000000000" pitchFamily="2" charset="2"/>
              <a:buChar char="§"/>
            </a:pPr>
            <a:r>
              <a:rPr lang="en-US" i="1" dirty="0"/>
              <a:t>C:T</a:t>
            </a:r>
          </a:p>
          <a:p>
            <a:pPr>
              <a:buFont typeface="Wingdings" panose="05000000000000000000" pitchFamily="2" charset="2"/>
              <a:buChar char="§"/>
            </a:pPr>
            <a:r>
              <a:rPr lang="en-US" i="1" dirty="0"/>
              <a:t>T:T </a:t>
            </a:r>
          </a:p>
          <a:p>
            <a:pPr marL="0" indent="0">
              <a:buNone/>
            </a:pPr>
            <a:r>
              <a:rPr lang="el-GR" i="1" dirty="0"/>
              <a:t>Αντίστοιχα, ο πολυμορφισμός </a:t>
            </a:r>
            <a:r>
              <a:rPr lang="en-US" i="1" dirty="0"/>
              <a:t>rs1042713</a:t>
            </a:r>
            <a:r>
              <a:rPr lang="el-GR" i="1" dirty="0"/>
              <a:t> του γονιδίου </a:t>
            </a:r>
            <a:r>
              <a:rPr lang="en-US" i="1" dirty="0"/>
              <a:t>ADRB2 </a:t>
            </a:r>
            <a:r>
              <a:rPr lang="el-GR" i="1" dirty="0"/>
              <a:t>αποτελείται από τις </a:t>
            </a:r>
            <a:r>
              <a:rPr lang="en-US" i="1" dirty="0"/>
              <a:t>:</a:t>
            </a:r>
          </a:p>
          <a:p>
            <a:pPr>
              <a:buFont typeface="Wingdings" panose="05000000000000000000" pitchFamily="2" charset="2"/>
              <a:buChar char="§"/>
            </a:pPr>
            <a:r>
              <a:rPr lang="en-US" i="1" dirty="0"/>
              <a:t>A:A</a:t>
            </a:r>
          </a:p>
          <a:p>
            <a:pPr>
              <a:buFont typeface="Wingdings" panose="05000000000000000000" pitchFamily="2" charset="2"/>
              <a:buChar char="§"/>
            </a:pPr>
            <a:r>
              <a:rPr lang="en-US" i="1" dirty="0"/>
              <a:t>G:G</a:t>
            </a:r>
          </a:p>
          <a:p>
            <a:pPr>
              <a:buFont typeface="Wingdings" panose="05000000000000000000" pitchFamily="2" charset="2"/>
              <a:buChar char="§"/>
            </a:pPr>
            <a:r>
              <a:rPr lang="en-US" i="1" dirty="0"/>
              <a:t>A:G </a:t>
            </a:r>
          </a:p>
        </p:txBody>
      </p:sp>
      <p:graphicFrame>
        <p:nvGraphicFramePr>
          <p:cNvPr id="4" name="Πίνακας 3"/>
          <p:cNvGraphicFramePr>
            <a:graphicFrameLocks noGrp="1"/>
          </p:cNvGraphicFramePr>
          <p:nvPr>
            <p:extLst>
              <p:ext uri="{D42A27DB-BD31-4B8C-83A1-F6EECF244321}">
                <p14:modId xmlns:p14="http://schemas.microsoft.com/office/powerpoint/2010/main" val="3081383856"/>
              </p:ext>
            </p:extLst>
          </p:nvPr>
        </p:nvGraphicFramePr>
        <p:xfrm>
          <a:off x="7124338" y="1759526"/>
          <a:ext cx="4708236" cy="3805998"/>
        </p:xfrm>
        <a:graphic>
          <a:graphicData uri="http://schemas.openxmlformats.org/drawingml/2006/table">
            <a:tbl>
              <a:tblPr firstRow="1" bandRow="1">
                <a:tableStyleId>{5C22544A-7EE6-4342-B048-85BDC9FD1C3A}</a:tableStyleId>
              </a:tblPr>
              <a:tblGrid>
                <a:gridCol w="1177059">
                  <a:extLst>
                    <a:ext uri="{9D8B030D-6E8A-4147-A177-3AD203B41FA5}">
                      <a16:colId xmlns:a16="http://schemas.microsoft.com/office/drawing/2014/main" val="3753411880"/>
                    </a:ext>
                  </a:extLst>
                </a:gridCol>
                <a:gridCol w="1177059">
                  <a:extLst>
                    <a:ext uri="{9D8B030D-6E8A-4147-A177-3AD203B41FA5}">
                      <a16:colId xmlns:a16="http://schemas.microsoft.com/office/drawing/2014/main" val="1417916144"/>
                    </a:ext>
                  </a:extLst>
                </a:gridCol>
                <a:gridCol w="1177059">
                  <a:extLst>
                    <a:ext uri="{9D8B030D-6E8A-4147-A177-3AD203B41FA5}">
                      <a16:colId xmlns:a16="http://schemas.microsoft.com/office/drawing/2014/main" val="4022961623"/>
                    </a:ext>
                  </a:extLst>
                </a:gridCol>
                <a:gridCol w="1177059">
                  <a:extLst>
                    <a:ext uri="{9D8B030D-6E8A-4147-A177-3AD203B41FA5}">
                      <a16:colId xmlns:a16="http://schemas.microsoft.com/office/drawing/2014/main" val="4210438409"/>
                    </a:ext>
                  </a:extLst>
                </a:gridCol>
              </a:tblGrid>
              <a:tr h="502869">
                <a:tc>
                  <a:txBody>
                    <a:bodyPr/>
                    <a:lstStyle/>
                    <a:p>
                      <a:r>
                        <a:rPr lang="en-US" dirty="0"/>
                        <a:t>SNP</a:t>
                      </a:r>
                      <a:endParaRPr lang="el-GR" dirty="0"/>
                    </a:p>
                  </a:txBody>
                  <a:tcPr/>
                </a:tc>
                <a:tc gridSpan="3">
                  <a:txBody>
                    <a:bodyPr/>
                    <a:lstStyle/>
                    <a:p>
                      <a:pPr algn="ctr"/>
                      <a:r>
                        <a:rPr lang="en-US" dirty="0"/>
                        <a:t>Genotypes</a:t>
                      </a:r>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2566465094"/>
                  </a:ext>
                </a:extLst>
              </a:tr>
              <a:tr h="502869">
                <a:tc>
                  <a:txBody>
                    <a:bodyPr/>
                    <a:lstStyle/>
                    <a:p>
                      <a:r>
                        <a:rPr lang="en-US" dirty="0"/>
                        <a:t>rs4994</a:t>
                      </a:r>
                      <a:endParaRPr lang="el-GR" dirty="0"/>
                    </a:p>
                  </a:txBody>
                  <a:tcPr/>
                </a:tc>
                <a:tc>
                  <a:txBody>
                    <a:bodyPr/>
                    <a:lstStyle/>
                    <a:p>
                      <a:r>
                        <a:rPr lang="en-US" dirty="0"/>
                        <a:t>C:C</a:t>
                      </a:r>
                      <a:endParaRPr lang="el-GR" dirty="0"/>
                    </a:p>
                  </a:txBody>
                  <a:tcPr/>
                </a:tc>
                <a:tc>
                  <a:txBody>
                    <a:bodyPr/>
                    <a:lstStyle/>
                    <a:p>
                      <a:r>
                        <a:rPr lang="en-US" b="0" dirty="0">
                          <a:solidFill>
                            <a:schemeClr val="tx1"/>
                          </a:solidFill>
                        </a:rPr>
                        <a:t>C:T</a:t>
                      </a:r>
                      <a:endParaRPr lang="el-GR" b="0" dirty="0">
                        <a:solidFill>
                          <a:schemeClr val="tx1"/>
                        </a:solidFill>
                      </a:endParaRPr>
                    </a:p>
                  </a:txBody>
                  <a:tcPr/>
                </a:tc>
                <a:tc>
                  <a:txBody>
                    <a:bodyPr/>
                    <a:lstStyle/>
                    <a:p>
                      <a:r>
                        <a:rPr lang="en-US" b="1" dirty="0">
                          <a:solidFill>
                            <a:srgbClr val="0070C0"/>
                          </a:solidFill>
                        </a:rPr>
                        <a:t>T:T</a:t>
                      </a:r>
                      <a:endParaRPr lang="el-GR" b="1" dirty="0">
                        <a:solidFill>
                          <a:srgbClr val="0070C0"/>
                        </a:solidFill>
                      </a:endParaRPr>
                    </a:p>
                  </a:txBody>
                  <a:tcPr/>
                </a:tc>
                <a:extLst>
                  <a:ext uri="{0D108BD9-81ED-4DB2-BD59-A6C34878D82A}">
                    <a16:rowId xmlns:a16="http://schemas.microsoft.com/office/drawing/2014/main" val="3795319662"/>
                  </a:ext>
                </a:extLst>
              </a:tr>
              <a:tr h="502869">
                <a:tc>
                  <a:txBody>
                    <a:bodyPr/>
                    <a:lstStyle/>
                    <a:p>
                      <a:r>
                        <a:rPr lang="en-US" dirty="0"/>
                        <a:t>rs1042713</a:t>
                      </a:r>
                      <a:endParaRPr lang="el-GR" dirty="0"/>
                    </a:p>
                  </a:txBody>
                  <a:tcPr/>
                </a:tc>
                <a:tc>
                  <a:txBody>
                    <a:bodyPr/>
                    <a:lstStyle/>
                    <a:p>
                      <a:r>
                        <a:rPr lang="en-US" dirty="0"/>
                        <a:t>A:A</a:t>
                      </a:r>
                      <a:endParaRPr lang="el-GR" dirty="0"/>
                    </a:p>
                  </a:txBody>
                  <a:tcPr/>
                </a:tc>
                <a:tc>
                  <a:txBody>
                    <a:bodyPr/>
                    <a:lstStyle/>
                    <a:p>
                      <a:r>
                        <a:rPr lang="en-US" b="1" dirty="0">
                          <a:solidFill>
                            <a:srgbClr val="0070C0"/>
                          </a:solidFill>
                        </a:rPr>
                        <a:t>G:G</a:t>
                      </a:r>
                      <a:endParaRPr lang="el-GR" b="1" dirty="0">
                        <a:solidFill>
                          <a:srgbClr val="0070C0"/>
                        </a:solidFill>
                      </a:endParaRPr>
                    </a:p>
                  </a:txBody>
                  <a:tcPr/>
                </a:tc>
                <a:tc>
                  <a:txBody>
                    <a:bodyPr/>
                    <a:lstStyle/>
                    <a:p>
                      <a:pPr marL="0" algn="l" defTabSz="457200" rtl="0" eaLnBrk="1" latinLnBrk="0" hangingPunct="1"/>
                      <a:r>
                        <a:rPr lang="en-US" sz="1800" b="0" kern="1200" dirty="0">
                          <a:solidFill>
                            <a:schemeClr val="tx1"/>
                          </a:solidFill>
                          <a:latin typeface="+mn-lt"/>
                          <a:ea typeface="+mn-ea"/>
                          <a:cs typeface="+mn-cs"/>
                        </a:rPr>
                        <a:t>A:G</a:t>
                      </a:r>
                      <a:endParaRPr lang="el-GR" sz="1800" b="0" kern="1200" dirty="0">
                        <a:solidFill>
                          <a:schemeClr val="tx1"/>
                        </a:solidFill>
                        <a:latin typeface="+mn-lt"/>
                        <a:ea typeface="+mn-ea"/>
                        <a:cs typeface="+mn-cs"/>
                      </a:endParaRPr>
                    </a:p>
                  </a:txBody>
                  <a:tcPr/>
                </a:tc>
                <a:extLst>
                  <a:ext uri="{0D108BD9-81ED-4DB2-BD59-A6C34878D82A}">
                    <a16:rowId xmlns:a16="http://schemas.microsoft.com/office/drawing/2014/main" val="794355020"/>
                  </a:ext>
                </a:extLst>
              </a:tr>
              <a:tr h="880020">
                <a:tc>
                  <a:txBody>
                    <a:bodyPr/>
                    <a:lstStyle/>
                    <a:p>
                      <a:r>
                        <a:rPr lang="en-US" dirty="0"/>
                        <a:t>rs1042714</a:t>
                      </a:r>
                      <a:endParaRPr lang="el-GR" dirty="0"/>
                    </a:p>
                  </a:txBody>
                  <a:tcPr/>
                </a:tc>
                <a:tc>
                  <a:txBody>
                    <a:bodyPr/>
                    <a:lstStyle/>
                    <a:p>
                      <a:r>
                        <a:rPr lang="en-US" b="1" dirty="0">
                          <a:solidFill>
                            <a:srgbClr val="0070C0"/>
                          </a:solidFill>
                        </a:rPr>
                        <a:t>C:C</a:t>
                      </a:r>
                    </a:p>
                    <a:p>
                      <a:endParaRPr lang="el-GR" dirty="0"/>
                    </a:p>
                  </a:txBody>
                  <a:tcPr/>
                </a:tc>
                <a:tc>
                  <a:txBody>
                    <a:bodyPr/>
                    <a:lstStyle/>
                    <a:p>
                      <a:pPr marL="0" algn="l" defTabSz="457200" rtl="0" eaLnBrk="1" latinLnBrk="0" hangingPunct="1"/>
                      <a:r>
                        <a:rPr lang="en-US" sz="1800" b="0" kern="1200" dirty="0">
                          <a:solidFill>
                            <a:schemeClr val="tx1"/>
                          </a:solidFill>
                          <a:latin typeface="+mn-lt"/>
                          <a:ea typeface="+mn-ea"/>
                          <a:cs typeface="+mn-cs"/>
                        </a:rPr>
                        <a:t>C:G</a:t>
                      </a:r>
                      <a:endParaRPr lang="el-GR" sz="1800" b="0" kern="1200" dirty="0">
                        <a:solidFill>
                          <a:schemeClr val="tx1"/>
                        </a:solidFill>
                        <a:latin typeface="+mn-lt"/>
                        <a:ea typeface="+mn-ea"/>
                        <a:cs typeface="+mn-cs"/>
                      </a:endParaRPr>
                    </a:p>
                  </a:txBody>
                  <a:tcPr/>
                </a:tc>
                <a:tc>
                  <a:txBody>
                    <a:bodyPr/>
                    <a:lstStyle/>
                    <a:p>
                      <a:r>
                        <a:rPr lang="en-US" dirty="0"/>
                        <a:t>G:G</a:t>
                      </a:r>
                      <a:endParaRPr lang="el-GR" dirty="0"/>
                    </a:p>
                  </a:txBody>
                  <a:tcPr/>
                </a:tc>
                <a:extLst>
                  <a:ext uri="{0D108BD9-81ED-4DB2-BD59-A6C34878D82A}">
                    <a16:rowId xmlns:a16="http://schemas.microsoft.com/office/drawing/2014/main" val="857864243"/>
                  </a:ext>
                </a:extLst>
              </a:tr>
              <a:tr h="502869">
                <a:tc>
                  <a:txBody>
                    <a:bodyPr/>
                    <a:lstStyle/>
                    <a:p>
                      <a:r>
                        <a:rPr lang="en-US" dirty="0"/>
                        <a:t>rs1081252</a:t>
                      </a:r>
                      <a:endParaRPr lang="el-GR" dirty="0"/>
                    </a:p>
                  </a:txBody>
                  <a:tcPr/>
                </a:tc>
                <a:tc>
                  <a:txBody>
                    <a:bodyPr/>
                    <a:lstStyle/>
                    <a:p>
                      <a:r>
                        <a:rPr lang="en-US" b="1" dirty="0">
                          <a:solidFill>
                            <a:srgbClr val="0070C0"/>
                          </a:solidFill>
                        </a:rPr>
                        <a:t>A:A</a:t>
                      </a:r>
                      <a:endParaRPr lang="el-GR" b="1" dirty="0">
                        <a:solidFill>
                          <a:srgbClr val="0070C0"/>
                        </a:solidFill>
                      </a:endParaRPr>
                    </a:p>
                  </a:txBody>
                  <a:tcPr/>
                </a:tc>
                <a:tc>
                  <a:txBody>
                    <a:bodyPr/>
                    <a:lstStyle/>
                    <a:p>
                      <a:pPr marL="0" algn="l" defTabSz="457200" rtl="0" eaLnBrk="1" latinLnBrk="0" hangingPunct="1"/>
                      <a:r>
                        <a:rPr lang="en-US" sz="1800" b="0" kern="1200" dirty="0">
                          <a:solidFill>
                            <a:schemeClr val="tx1"/>
                          </a:solidFill>
                          <a:latin typeface="+mn-lt"/>
                          <a:ea typeface="+mn-ea"/>
                          <a:cs typeface="+mn-cs"/>
                        </a:rPr>
                        <a:t>A:G</a:t>
                      </a:r>
                      <a:endParaRPr lang="el-GR" sz="1800" b="0" kern="1200" dirty="0">
                        <a:solidFill>
                          <a:schemeClr val="tx1"/>
                        </a:solidFill>
                        <a:latin typeface="+mn-lt"/>
                        <a:ea typeface="+mn-ea"/>
                        <a:cs typeface="+mn-cs"/>
                      </a:endParaRPr>
                    </a:p>
                  </a:txBody>
                  <a:tcPr/>
                </a:tc>
                <a:tc>
                  <a:txBody>
                    <a:bodyPr/>
                    <a:lstStyle/>
                    <a:p>
                      <a:r>
                        <a:rPr lang="en-US" dirty="0"/>
                        <a:t>G:G</a:t>
                      </a:r>
                      <a:endParaRPr lang="el-GR" dirty="0"/>
                    </a:p>
                  </a:txBody>
                  <a:tcPr/>
                </a:tc>
                <a:extLst>
                  <a:ext uri="{0D108BD9-81ED-4DB2-BD59-A6C34878D82A}">
                    <a16:rowId xmlns:a16="http://schemas.microsoft.com/office/drawing/2014/main" val="2544442301"/>
                  </a:ext>
                </a:extLst>
              </a:tr>
              <a:tr h="502869">
                <a:tc>
                  <a:txBody>
                    <a:bodyPr/>
                    <a:lstStyle/>
                    <a:p>
                      <a:r>
                        <a:rPr lang="en-US" dirty="0"/>
                        <a:t>rs1081253</a:t>
                      </a:r>
                      <a:endParaRPr lang="el-GR" dirty="0"/>
                    </a:p>
                  </a:txBody>
                  <a:tcPr/>
                </a:tc>
                <a:tc>
                  <a:txBody>
                    <a:bodyPr/>
                    <a:lstStyle/>
                    <a:p>
                      <a:r>
                        <a:rPr lang="en-US" dirty="0"/>
                        <a:t>C:C</a:t>
                      </a:r>
                      <a:endParaRPr lang="el-GR" dirty="0"/>
                    </a:p>
                  </a:txBody>
                  <a:tcPr/>
                </a:tc>
                <a:tc>
                  <a:txBody>
                    <a:bodyPr/>
                    <a:lstStyle/>
                    <a:p>
                      <a:pPr marL="0" algn="l" defTabSz="457200" rtl="0" eaLnBrk="1" latinLnBrk="0" hangingPunct="1"/>
                      <a:r>
                        <a:rPr lang="en-US" sz="1800" b="0" kern="1200" dirty="0">
                          <a:solidFill>
                            <a:schemeClr val="tx1"/>
                          </a:solidFill>
                          <a:latin typeface="+mn-lt"/>
                          <a:ea typeface="+mn-ea"/>
                          <a:cs typeface="+mn-cs"/>
                        </a:rPr>
                        <a:t>C:G</a:t>
                      </a:r>
                      <a:endParaRPr lang="el-GR" sz="1800" b="0" kern="1200" dirty="0">
                        <a:solidFill>
                          <a:schemeClr val="tx1"/>
                        </a:solidFill>
                        <a:latin typeface="+mn-lt"/>
                        <a:ea typeface="+mn-ea"/>
                        <a:cs typeface="+mn-cs"/>
                      </a:endParaRPr>
                    </a:p>
                  </a:txBody>
                  <a:tcPr/>
                </a:tc>
                <a:tc>
                  <a:txBody>
                    <a:bodyPr/>
                    <a:lstStyle/>
                    <a:p>
                      <a:r>
                        <a:rPr lang="en-US" b="1" dirty="0">
                          <a:solidFill>
                            <a:srgbClr val="0070C0"/>
                          </a:solidFill>
                        </a:rPr>
                        <a:t>G:G</a:t>
                      </a:r>
                      <a:endParaRPr lang="el-GR" b="1" dirty="0">
                        <a:solidFill>
                          <a:srgbClr val="0070C0"/>
                        </a:solidFill>
                      </a:endParaRPr>
                    </a:p>
                  </a:txBody>
                  <a:tcPr/>
                </a:tc>
                <a:extLst>
                  <a:ext uri="{0D108BD9-81ED-4DB2-BD59-A6C34878D82A}">
                    <a16:rowId xmlns:a16="http://schemas.microsoft.com/office/drawing/2014/main" val="3203295936"/>
                  </a:ext>
                </a:extLst>
              </a:tr>
            </a:tbl>
          </a:graphicData>
        </a:graphic>
      </p:graphicFrame>
    </p:spTree>
    <p:extLst>
      <p:ext uri="{BB962C8B-B14F-4D97-AF65-F5344CB8AC3E}">
        <p14:creationId xmlns:p14="http://schemas.microsoft.com/office/powerpoint/2010/main" val="12010507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chor="ctr">
            <a:normAutofit/>
          </a:bodyPr>
          <a:lstStyle/>
          <a:p>
            <a:r>
              <a:rPr lang="el-GR" sz="3200" dirty="0"/>
              <a:t>Αποτελέσματα</a:t>
            </a:r>
          </a:p>
        </p:txBody>
      </p:sp>
      <p:pic>
        <p:nvPicPr>
          <p:cNvPr id="3" name="Εικόνα 2"/>
          <p:cNvPicPr>
            <a:picLocks noChangeAspect="1"/>
          </p:cNvPicPr>
          <p:nvPr/>
        </p:nvPicPr>
        <p:blipFill>
          <a:blip r:embed="rId2"/>
          <a:stretch>
            <a:fillRect/>
          </a:stretch>
        </p:blipFill>
        <p:spPr>
          <a:xfrm>
            <a:off x="3616302" y="1582322"/>
            <a:ext cx="6584130" cy="5275678"/>
          </a:xfrm>
          <a:prstGeom prst="rect">
            <a:avLst/>
          </a:prstGeom>
        </p:spPr>
      </p:pic>
      <p:sp>
        <p:nvSpPr>
          <p:cNvPr id="4" name="Θέση περιεχομένου 3"/>
          <p:cNvSpPr>
            <a:spLocks noGrp="1"/>
          </p:cNvSpPr>
          <p:nvPr>
            <p:ph idx="1"/>
          </p:nvPr>
        </p:nvSpPr>
        <p:spPr/>
        <p:txBody>
          <a:bodyPr/>
          <a:lstStyle/>
          <a:p>
            <a:endParaRPr lang="el-GR" dirty="0"/>
          </a:p>
        </p:txBody>
      </p:sp>
      <p:sp>
        <p:nvSpPr>
          <p:cNvPr id="5" name="Δεξί βέλος 4"/>
          <p:cNvSpPr/>
          <p:nvPr/>
        </p:nvSpPr>
        <p:spPr>
          <a:xfrm rot="1832809">
            <a:off x="1413164" y="954841"/>
            <a:ext cx="3699163" cy="13993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Υψηλή συγκέντρωση,</a:t>
            </a:r>
          </a:p>
          <a:p>
            <a:pPr algn="ctr"/>
            <a:r>
              <a:rPr lang="en-US" dirty="0">
                <a:solidFill>
                  <a:schemeClr val="bg1"/>
                </a:solidFill>
              </a:rPr>
              <a:t>65% </a:t>
            </a:r>
            <a:r>
              <a:rPr lang="el-GR" dirty="0">
                <a:solidFill>
                  <a:schemeClr val="bg1"/>
                </a:solidFill>
              </a:rPr>
              <a:t>παχυσαρκία</a:t>
            </a:r>
          </a:p>
        </p:txBody>
      </p:sp>
      <p:cxnSp>
        <p:nvCxnSpPr>
          <p:cNvPr id="7" name="Ευθεία γραμμή σύνδεσης 6"/>
          <p:cNvCxnSpPr/>
          <p:nvPr/>
        </p:nvCxnSpPr>
        <p:spPr>
          <a:xfrm flipH="1" flipV="1">
            <a:off x="6096212" y="1905000"/>
            <a:ext cx="0" cy="4357255"/>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6349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chor="ctr">
            <a:normAutofit/>
          </a:bodyPr>
          <a:lstStyle/>
          <a:p>
            <a:r>
              <a:rPr lang="el-GR" sz="3200" dirty="0"/>
              <a:t>Αποτελέσματα</a:t>
            </a:r>
          </a:p>
        </p:txBody>
      </p:sp>
      <p:sp>
        <p:nvSpPr>
          <p:cNvPr id="7" name="Θέση περιεχομένου 6"/>
          <p:cNvSpPr>
            <a:spLocks noGrp="1"/>
          </p:cNvSpPr>
          <p:nvPr>
            <p:ph idx="1"/>
          </p:nvPr>
        </p:nvSpPr>
        <p:spPr/>
        <p:txBody>
          <a:bodyPr/>
          <a:lstStyle/>
          <a:p>
            <a:endParaRPr lang="el-GR"/>
          </a:p>
        </p:txBody>
      </p:sp>
      <p:pic>
        <p:nvPicPr>
          <p:cNvPr id="9" name="Εικόνα 8"/>
          <p:cNvPicPr>
            <a:picLocks noChangeAspect="1"/>
          </p:cNvPicPr>
          <p:nvPr/>
        </p:nvPicPr>
        <p:blipFill>
          <a:blip r:embed="rId2"/>
          <a:stretch>
            <a:fillRect/>
          </a:stretch>
        </p:blipFill>
        <p:spPr>
          <a:xfrm>
            <a:off x="1814513" y="2133600"/>
            <a:ext cx="10118724" cy="4402857"/>
          </a:xfrm>
          <a:prstGeom prst="rect">
            <a:avLst/>
          </a:prstGeom>
        </p:spPr>
      </p:pic>
      <p:sp>
        <p:nvSpPr>
          <p:cNvPr id="10" name="Επεξήγηση με αριστερό βέλος 9"/>
          <p:cNvSpPr/>
          <p:nvPr/>
        </p:nvSpPr>
        <p:spPr>
          <a:xfrm rot="16200000">
            <a:off x="9199652" y="-122544"/>
            <a:ext cx="1946889" cy="2663030"/>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16200000"/>
              </a:camera>
              <a:lightRig rig="threePt" dir="t"/>
            </a:scene3d>
          </a:bodyPr>
          <a:lstStyle/>
          <a:p>
            <a:pPr algn="ctr"/>
            <a:r>
              <a:rPr lang="en-US" dirty="0"/>
              <a:t>P-value&lt;0.10</a:t>
            </a:r>
            <a:endParaRPr lang="el-GR" dirty="0"/>
          </a:p>
        </p:txBody>
      </p:sp>
    </p:spTree>
    <p:extLst>
      <p:ext uri="{BB962C8B-B14F-4D97-AF65-F5344CB8AC3E}">
        <p14:creationId xmlns:p14="http://schemas.microsoft.com/office/powerpoint/2010/main" val="3834979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chor="ctr">
            <a:normAutofit/>
          </a:bodyPr>
          <a:lstStyle/>
          <a:p>
            <a:r>
              <a:rPr lang="el-GR" sz="3200" dirty="0"/>
              <a:t>Αποτελέσματα</a:t>
            </a:r>
          </a:p>
        </p:txBody>
      </p:sp>
      <p:pic>
        <p:nvPicPr>
          <p:cNvPr id="6" name="Θέση περιεχομένου 5"/>
          <p:cNvPicPr>
            <a:picLocks noGrp="1" noChangeAspect="1"/>
          </p:cNvPicPr>
          <p:nvPr>
            <p:ph idx="1"/>
          </p:nvPr>
        </p:nvPicPr>
        <p:blipFill>
          <a:blip r:embed="rId2"/>
          <a:stretch>
            <a:fillRect/>
          </a:stretch>
        </p:blipFill>
        <p:spPr>
          <a:xfrm>
            <a:off x="6094411" y="1421539"/>
            <a:ext cx="6041290" cy="4840716"/>
          </a:xfrm>
          <a:prstGeom prst="rect">
            <a:avLst/>
          </a:prstGeom>
        </p:spPr>
      </p:pic>
      <p:sp>
        <p:nvSpPr>
          <p:cNvPr id="7" name="Θέση κειμένου 6"/>
          <p:cNvSpPr>
            <a:spLocks noGrp="1"/>
          </p:cNvSpPr>
          <p:nvPr>
            <p:ph type="body" sz="half" idx="2"/>
          </p:nvPr>
        </p:nvSpPr>
        <p:spPr/>
        <p:txBody>
          <a:bodyPr/>
          <a:lstStyle/>
          <a:p>
            <a:r>
              <a:rPr lang="el-GR" dirty="0"/>
              <a:t>Στην συγκεκριμένη περίπτωση μας ενδιαφέρει εάν το φύλο των ατόμων του δείγματός μας επηρεάζει το βάρος τους. Με άλλα λόγια, οι άνδρες (Α) κατατάσσονται ως φυσιολογικοί , υπέρβαροι, παχύσαρκοι κλπ. σε διαφορετικό ποσοστό από τις γυναίκες (Θ) ; Εάν ισχύει αυτό, τότε υπάρχει σχέση μεταξύ του ΒΑΡΟΥΣ και του ΦΎΛΟΥ. </a:t>
            </a:r>
          </a:p>
          <a:p>
            <a:r>
              <a:rPr lang="en-US" b="1" dirty="0">
                <a:solidFill>
                  <a:srgbClr val="00B050"/>
                </a:solidFill>
              </a:rPr>
              <a:t>P-value&lt;0.05</a:t>
            </a:r>
            <a:r>
              <a:rPr lang="en-US" dirty="0"/>
              <a:t> </a:t>
            </a:r>
            <a:r>
              <a:rPr lang="en-US" dirty="0">
                <a:sym typeface="Wingdings" panose="05000000000000000000" pitchFamily="2" charset="2"/>
              </a:rPr>
              <a:t> </a:t>
            </a:r>
            <a:r>
              <a:rPr lang="el-GR" dirty="0">
                <a:sym typeface="Wingdings" panose="05000000000000000000" pitchFamily="2" charset="2"/>
              </a:rPr>
              <a:t>Απόρριψη Η0, ύπαρξη σχέσης σε </a:t>
            </a:r>
            <a:r>
              <a:rPr lang="el-GR" dirty="0" err="1">
                <a:sym typeface="Wingdings" panose="05000000000000000000" pitchFamily="2" charset="2"/>
              </a:rPr>
              <a:t>ε.σ</a:t>
            </a:r>
            <a:r>
              <a:rPr lang="el-GR" dirty="0">
                <a:sym typeface="Wingdings" panose="05000000000000000000" pitchFamily="2" charset="2"/>
              </a:rPr>
              <a:t>. 5% </a:t>
            </a:r>
            <a:endParaRPr lang="el-GR" dirty="0"/>
          </a:p>
        </p:txBody>
      </p:sp>
    </p:spTree>
    <p:extLst>
      <p:ext uri="{BB962C8B-B14F-4D97-AF65-F5344CB8AC3E}">
        <p14:creationId xmlns:p14="http://schemas.microsoft.com/office/powerpoint/2010/main" val="15005604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chor="ctr">
            <a:normAutofit/>
          </a:bodyPr>
          <a:lstStyle/>
          <a:p>
            <a:r>
              <a:rPr lang="el-GR" sz="3200" dirty="0"/>
              <a:t>Συμπεράσματα- Επεκτάσεις</a:t>
            </a:r>
          </a:p>
        </p:txBody>
      </p:sp>
      <p:sp>
        <p:nvSpPr>
          <p:cNvPr id="3" name="Θέση περιεχομένου 2"/>
          <p:cNvSpPr>
            <a:spLocks noGrp="1"/>
          </p:cNvSpPr>
          <p:nvPr>
            <p:ph idx="1"/>
          </p:nvPr>
        </p:nvSpPr>
        <p:spPr/>
        <p:txBody>
          <a:bodyPr/>
          <a:lstStyle/>
          <a:p>
            <a:pPr>
              <a:buFont typeface="Wingdings" panose="05000000000000000000" pitchFamily="2" charset="2"/>
              <a:buChar char="q"/>
            </a:pPr>
            <a:r>
              <a:rPr lang="el-GR" dirty="0"/>
              <a:t>Στατιστικά σημαντική σχέση μεταξύ ενός είδους πολυμορφισμού</a:t>
            </a:r>
            <a:r>
              <a:rPr lang="en-US" dirty="0"/>
              <a:t> (ADRB1rs1801253)</a:t>
            </a:r>
            <a:r>
              <a:rPr lang="el-GR" dirty="0"/>
              <a:t> και της κατάστασης βάρους</a:t>
            </a:r>
          </a:p>
          <a:p>
            <a:pPr marL="0" indent="0">
              <a:buNone/>
            </a:pPr>
            <a:endParaRPr lang="en-US" dirty="0"/>
          </a:p>
          <a:p>
            <a:pPr>
              <a:buFont typeface="Wingdings" panose="05000000000000000000" pitchFamily="2" charset="2"/>
              <a:buChar char="q"/>
            </a:pPr>
            <a:r>
              <a:rPr lang="el-GR" dirty="0"/>
              <a:t>Επιβεβαίωση υπάρχουσας βιβλιογραφίας για τη σχέση </a:t>
            </a:r>
            <a:r>
              <a:rPr lang="en-US" dirty="0"/>
              <a:t>BMI </a:t>
            </a:r>
            <a:r>
              <a:rPr lang="el-GR" dirty="0"/>
              <a:t>και φύλου</a:t>
            </a:r>
          </a:p>
          <a:p>
            <a:pPr>
              <a:buFont typeface="Wingdings" panose="05000000000000000000" pitchFamily="2" charset="2"/>
              <a:buChar char="q"/>
            </a:pPr>
            <a:endParaRPr lang="el-GR" dirty="0"/>
          </a:p>
          <a:p>
            <a:pPr>
              <a:buFont typeface="Wingdings" panose="05000000000000000000" pitchFamily="2" charset="2"/>
              <a:buChar char="q"/>
            </a:pPr>
            <a:endParaRPr lang="el-GR" dirty="0"/>
          </a:p>
          <a:p>
            <a:pPr>
              <a:buFont typeface="Wingdings" panose="05000000000000000000" pitchFamily="2" charset="2"/>
              <a:buChar char="q"/>
            </a:pPr>
            <a:endParaRPr lang="el-GR" dirty="0"/>
          </a:p>
          <a:p>
            <a:pPr marL="0" indent="0">
              <a:buNone/>
            </a:pPr>
            <a:endParaRPr lang="el-GR" dirty="0"/>
          </a:p>
          <a:p>
            <a:pPr>
              <a:buFont typeface="Wingdings" panose="05000000000000000000" pitchFamily="2" charset="2"/>
              <a:buChar char="q"/>
            </a:pPr>
            <a:endParaRPr lang="el-GR" dirty="0"/>
          </a:p>
          <a:p>
            <a:pPr marL="0" indent="0">
              <a:buNone/>
            </a:pPr>
            <a:endParaRPr lang="en-US" dirty="0"/>
          </a:p>
          <a:p>
            <a:pPr>
              <a:buFont typeface="Wingdings" panose="05000000000000000000" pitchFamily="2" charset="2"/>
              <a:buChar char="q"/>
            </a:pPr>
            <a:endParaRPr lang="en-US" dirty="0"/>
          </a:p>
          <a:p>
            <a:pPr>
              <a:buFont typeface="Wingdings" panose="05000000000000000000" pitchFamily="2" charset="2"/>
              <a:buChar char="q"/>
            </a:pPr>
            <a:endParaRPr lang="el-GR" dirty="0"/>
          </a:p>
          <a:p>
            <a:pPr>
              <a:buFont typeface="Wingdings" panose="05000000000000000000" pitchFamily="2" charset="2"/>
              <a:buChar char="q"/>
            </a:pPr>
            <a:endParaRPr lang="el-GR" dirty="0"/>
          </a:p>
        </p:txBody>
      </p:sp>
    </p:spTree>
    <p:extLst>
      <p:ext uri="{BB962C8B-B14F-4D97-AF65-F5344CB8AC3E}">
        <p14:creationId xmlns:p14="http://schemas.microsoft.com/office/powerpoint/2010/main" val="30194702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chor="ctr">
            <a:normAutofit/>
          </a:bodyPr>
          <a:lstStyle/>
          <a:p>
            <a:r>
              <a:rPr lang="el-GR" sz="3200" dirty="0"/>
              <a:t>Βιβλιογραφία</a:t>
            </a:r>
          </a:p>
        </p:txBody>
      </p:sp>
      <p:sp>
        <p:nvSpPr>
          <p:cNvPr id="3" name="Θέση περιεχομένου 2"/>
          <p:cNvSpPr>
            <a:spLocks noGrp="1"/>
          </p:cNvSpPr>
          <p:nvPr>
            <p:ph idx="1"/>
          </p:nvPr>
        </p:nvSpPr>
        <p:spPr/>
        <p:txBody>
          <a:bodyPr/>
          <a:lstStyle/>
          <a:p>
            <a:pPr>
              <a:buFont typeface="Wingdings" panose="05000000000000000000" pitchFamily="2" charset="2"/>
              <a:buChar char="§"/>
            </a:pPr>
            <a:r>
              <a:rPr lang="en-US" dirty="0"/>
              <a:t>KUROKAWA, Naoyuki, et al. The ADRB3 Trp64Arg variant and BMI: a meta-analysis of 44 833 individuals. International journal of obesity, 2008, 32.8: 1240.</a:t>
            </a:r>
          </a:p>
          <a:p>
            <a:pPr>
              <a:buFont typeface="Wingdings" panose="05000000000000000000" pitchFamily="2" charset="2"/>
              <a:buChar char="§"/>
            </a:pPr>
            <a:r>
              <a:rPr lang="en-US" dirty="0"/>
              <a:t>HERRERA, Blanca M.; LINDGREN, Cecilia M. The genetics of obesity. Current diabetes reports, 2010, 10.6: 498-505.</a:t>
            </a:r>
          </a:p>
          <a:p>
            <a:pPr>
              <a:buFont typeface="Wingdings" panose="05000000000000000000" pitchFamily="2" charset="2"/>
              <a:buChar char="§"/>
            </a:pPr>
            <a:r>
              <a:rPr lang="en-US" dirty="0"/>
              <a:t>ARADILLAS-GARCÍA, Celia, et al. Obesity is associated with the Arg389Gly ADRB1 but not with the Trp64Arg ADRB3 polymorphism in children from San Luis Potosí and León, México. Journal of biomedical research, 2017, 31.1: 40.</a:t>
            </a:r>
          </a:p>
          <a:p>
            <a:pPr>
              <a:buFont typeface="Wingdings" panose="05000000000000000000" pitchFamily="2" charset="2"/>
              <a:buChar char="§"/>
            </a:pPr>
            <a:r>
              <a:rPr lang="en-US" dirty="0"/>
              <a:t>INTERNATIONAL SNP MAP WORKING GROUP, et al. A map of human genome sequence variation containing 1.42 million single nucleotide polymorphisms. Nature, 2001, 409.6822: 928.</a:t>
            </a:r>
            <a:endParaRPr lang="el-GR" dirty="0"/>
          </a:p>
          <a:p>
            <a:pPr marL="0" indent="0">
              <a:buNone/>
            </a:pPr>
            <a:endParaRPr lang="el-GR" dirty="0"/>
          </a:p>
        </p:txBody>
      </p:sp>
    </p:spTree>
    <p:extLst>
      <p:ext uri="{BB962C8B-B14F-4D97-AF65-F5344CB8AC3E}">
        <p14:creationId xmlns:p14="http://schemas.microsoft.com/office/powerpoint/2010/main" val="11799212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EE89C8C-F314-4BD9-A761-C45F8983C993}"/>
              </a:ext>
            </a:extLst>
          </p:cNvPr>
          <p:cNvSpPr>
            <a:spLocks noGrp="1"/>
          </p:cNvSpPr>
          <p:nvPr>
            <p:ph type="title"/>
          </p:nvPr>
        </p:nvSpPr>
        <p:spPr>
          <a:xfrm>
            <a:off x="2214458" y="499773"/>
            <a:ext cx="8915399" cy="1468800"/>
          </a:xfrm>
        </p:spPr>
        <p:txBody>
          <a:bodyPr>
            <a:normAutofit/>
          </a:bodyPr>
          <a:lstStyle/>
          <a:p>
            <a:pPr algn="ctr"/>
            <a:r>
              <a:rPr lang="el-GR" sz="4400" dirty="0"/>
              <a:t>Σας ευχαριστώ για την προσοχή σας!</a:t>
            </a:r>
          </a:p>
        </p:txBody>
      </p:sp>
      <p:pic>
        <p:nvPicPr>
          <p:cNvPr id="3" name="Εικόνα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2959" y="2456687"/>
            <a:ext cx="5038295" cy="3348367"/>
          </a:xfrm>
          <a:prstGeom prst="rect">
            <a:avLst/>
          </a:prstGeom>
        </p:spPr>
      </p:pic>
    </p:spTree>
    <p:extLst>
      <p:ext uri="{BB962C8B-B14F-4D97-AF65-F5344CB8AC3E}">
        <p14:creationId xmlns:p14="http://schemas.microsoft.com/office/powerpoint/2010/main" val="1386255795"/>
      </p:ext>
    </p:extLst>
  </p:cSld>
  <p:clrMapOvr>
    <a:masterClrMapping/>
  </p:clrMapOvr>
  <p:timing>
    <p:tnLst>
      <p:par>
        <p:cTn id="1" dur="indefinite" restart="never" nodeType="tmRoot"/>
      </p:par>
    </p:tnLst>
  </p:timing>
</p:sld>
</file>

<file path=ppt/theme/theme1.xml><?xml version="1.0" encoding="utf-8"?>
<a:theme xmlns:a="http://schemas.openxmlformats.org/drawingml/2006/main" name="Θρόισμα">
  <a:themeElements>
    <a:clrScheme name="Θρόισμα">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Θρόισμα">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ρόισμα">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655</TotalTime>
  <Words>569</Words>
  <Application>Microsoft Office PowerPoint</Application>
  <PresentationFormat>Widescreen</PresentationFormat>
  <Paragraphs>84</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Century Gothic</vt:lpstr>
      <vt:lpstr>Wingdings</vt:lpstr>
      <vt:lpstr>Wingdings 3</vt:lpstr>
      <vt:lpstr>Θρόισμα</vt:lpstr>
      <vt:lpstr>Διερεύνηση των πολυμορφισμών στην ανάπτυξη της παχυσαρκίας </vt:lpstr>
      <vt:lpstr>Περίγραμμα Παρουσίασης</vt:lpstr>
      <vt:lpstr>Εισαγωγή</vt:lpstr>
      <vt:lpstr>Εισαγωγή</vt:lpstr>
      <vt:lpstr>Συλλογή Δεδομένων </vt:lpstr>
      <vt:lpstr>Συλλογή Δεδομένων</vt:lpstr>
      <vt:lpstr>Αποτελέσματα</vt:lpstr>
      <vt:lpstr>Αποτελέσματα</vt:lpstr>
      <vt:lpstr>Αποτελέσματα</vt:lpstr>
      <vt:lpstr>Συμπεράσματα- Επεκτάσεις</vt:lpstr>
      <vt:lpstr>Βιβλιογραφία</vt:lpstr>
      <vt:lpstr>Σας ευχαριστώ για την προσοχή σας!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Διερεύνηση των πολυμορφισμών στην ανάπτυξη της παχυσαρκίας</dc:title>
  <dc:creator>malvina michaloudi</dc:creator>
  <cp:lastModifiedBy>Windows User</cp:lastModifiedBy>
  <cp:revision>31</cp:revision>
  <dcterms:created xsi:type="dcterms:W3CDTF">2018-05-02T14:45:07Z</dcterms:created>
  <dcterms:modified xsi:type="dcterms:W3CDTF">2019-01-23T11:44:50Z</dcterms:modified>
</cp:coreProperties>
</file>